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5" d="100"/>
          <a:sy n="105" d="100"/>
        </p:scale>
        <p:origin x="798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1D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2240280" y="822960"/>
            <a:ext cx="8869680" cy="5486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700" b="1">
                <a:solidFill>
                  <a:srgbClr val="DAA02A"/>
                </a:solidFill>
                <a:latin typeface="Aptos"/>
              </a:rPr>
              <a:t>ORAL PRESENTATION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40280" y="1508760"/>
            <a:ext cx="8961120" cy="10972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3400" b="1">
                <a:solidFill>
                  <a:srgbClr val="FFFFFF"/>
                </a:solidFill>
                <a:latin typeface="Aptos"/>
              </a:rPr>
              <a:t>[PRESENTATION TITLE]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267712" y="2880360"/>
            <a:ext cx="8869680" cy="4572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800" b="0">
                <a:solidFill>
                  <a:srgbClr val="FFFFFF"/>
                </a:solidFill>
                <a:latin typeface="Aptos"/>
              </a:rPr>
              <a:t>[Author Name 1]  •  [Author Name 2]  •  [Author Name 3]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67712" y="3401568"/>
            <a:ext cx="8869680" cy="4114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500" b="0">
                <a:solidFill>
                  <a:srgbClr val="D2DCE8"/>
                </a:solidFill>
                <a:latin typeface="Aptos"/>
              </a:rPr>
              <a:t>[Affiliation / University / Organization]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983480"/>
            <a:ext cx="10332720" cy="6858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600" b="1">
                <a:solidFill>
                  <a:srgbClr val="FFFFFF"/>
                </a:solidFill>
                <a:latin typeface="Aptos"/>
              </a:rPr>
              <a:t>11th International Conference on Science, Engineering, and the Role of Technology in New Businesses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400" y="5715000"/>
            <a:ext cx="1033272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200" b="0">
                <a:solidFill>
                  <a:srgbClr val="DAA02A"/>
                </a:solidFill>
                <a:latin typeface="Aptos"/>
              </a:rPr>
              <a:t>October 22, 2026  |  Virtual Conference  |  Germany Local Time (CEST / UTC+2)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D7D8D48-32AB-230A-771C-3E3222A470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128" y="434340"/>
            <a:ext cx="1828800" cy="1828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Presentation Overview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01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46520"/>
            <a:ext cx="10972800" cy="25603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800" b="0">
                <a:solidFill>
                  <a:srgbClr val="5A6473"/>
                </a:solidFill>
                <a:latin typeface="Aptos"/>
              </a:rPr>
              <a:t>TIETCONF2026  |  Heidelberg, Germany  |  WWW.TIETCONF.IR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1417320"/>
            <a:ext cx="10058400" cy="44805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  <a:defRPr sz="2300">
                <a:solidFill>
                  <a:srgbClr val="192330"/>
                </a:solidFill>
                <a:latin typeface="Aptos"/>
              </a:defRPr>
            </a:pPr>
            <a:r>
              <a:t>• [1] Introduction &amp; Background</a:t>
            </a:r>
          </a:p>
          <a:p>
            <a:pPr>
              <a:spcAft>
                <a:spcPts val="1000"/>
              </a:spcAft>
              <a:defRPr sz="2300">
                <a:solidFill>
                  <a:srgbClr val="192330"/>
                </a:solidFill>
                <a:latin typeface="Aptos"/>
              </a:defRPr>
            </a:pPr>
            <a:r>
              <a:t>• [2] Research Problem / Objectives</a:t>
            </a:r>
          </a:p>
          <a:p>
            <a:pPr>
              <a:spcAft>
                <a:spcPts val="1000"/>
              </a:spcAft>
              <a:defRPr sz="2300">
                <a:solidFill>
                  <a:srgbClr val="192330"/>
                </a:solidFill>
                <a:latin typeface="Aptos"/>
              </a:defRPr>
            </a:pPr>
            <a:r>
              <a:t>• [3] Methodology</a:t>
            </a:r>
          </a:p>
          <a:p>
            <a:pPr>
              <a:spcAft>
                <a:spcPts val="1000"/>
              </a:spcAft>
              <a:defRPr sz="2300">
                <a:solidFill>
                  <a:srgbClr val="192330"/>
                </a:solidFill>
                <a:latin typeface="Aptos"/>
              </a:defRPr>
            </a:pPr>
            <a:r>
              <a:t>• [4] Results / Findings</a:t>
            </a:r>
          </a:p>
          <a:p>
            <a:pPr>
              <a:spcAft>
                <a:spcPts val="1000"/>
              </a:spcAft>
              <a:defRPr sz="2300">
                <a:solidFill>
                  <a:srgbClr val="192330"/>
                </a:solidFill>
                <a:latin typeface="Aptos"/>
              </a:defRPr>
            </a:pPr>
            <a:r>
              <a:t>• [5] Discussion</a:t>
            </a:r>
          </a:p>
          <a:p>
            <a:pPr>
              <a:spcAft>
                <a:spcPts val="1000"/>
              </a:spcAft>
              <a:defRPr sz="2300">
                <a:solidFill>
                  <a:srgbClr val="192330"/>
                </a:solidFill>
                <a:latin typeface="Aptos"/>
              </a:defRPr>
            </a:pPr>
            <a:r>
              <a:t>• [6] Conclusion &amp; Recommendations</a:t>
            </a:r>
          </a:p>
          <a:p>
            <a:pPr>
              <a:spcAft>
                <a:spcPts val="1000"/>
              </a:spcAft>
              <a:defRPr sz="2300">
                <a:solidFill>
                  <a:srgbClr val="192330"/>
                </a:solidFill>
                <a:latin typeface="Aptos"/>
              </a:defRPr>
            </a:pPr>
            <a:r>
              <a:t>• [7] References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Introduction &amp; Background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02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46520"/>
            <a:ext cx="10972800" cy="25603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800" b="0">
                <a:solidFill>
                  <a:srgbClr val="5A6473"/>
                </a:solidFill>
                <a:latin typeface="Aptos"/>
              </a:rPr>
              <a:t>TIETCONF2026  |  Heidelberg, Germany  |  WWW.TIETCONF.IR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675120" y="1417320"/>
            <a:ext cx="4572000" cy="4297680"/>
          </a:xfrm>
          <a:prstGeom prst="roundRect">
            <a:avLst/>
          </a:prstGeom>
          <a:solidFill>
            <a:srgbClr val="F5F7FA"/>
          </a:solidFill>
          <a:ln>
            <a:solidFill>
              <a:srgbClr val="D2D7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6812280" y="3401568"/>
            <a:ext cx="4297680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0">
                <a:solidFill>
                  <a:srgbClr val="5A6473"/>
                </a:solidFill>
                <a:latin typeface="Aptos"/>
              </a:rPr>
              <a:t>[Insert key concept / image / diagram]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2960" y="1417320"/>
            <a:ext cx="5394960" cy="42976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  <a:defRPr sz="1900">
                <a:solidFill>
                  <a:srgbClr val="192330"/>
                </a:solidFill>
                <a:latin typeface="Aptos"/>
              </a:defRPr>
            </a:pPr>
            <a:r>
              <a:t>• [Brief background and context]</a:t>
            </a:r>
          </a:p>
          <a:p>
            <a:pPr>
              <a:spcAft>
                <a:spcPts val="1000"/>
              </a:spcAft>
              <a:defRPr sz="1900">
                <a:solidFill>
                  <a:srgbClr val="192330"/>
                </a:solidFill>
                <a:latin typeface="Aptos"/>
              </a:defRPr>
            </a:pPr>
            <a:r>
              <a:t>• [Why is this topic important?]</a:t>
            </a:r>
          </a:p>
          <a:p>
            <a:pPr>
              <a:spcAft>
                <a:spcPts val="1000"/>
              </a:spcAft>
              <a:defRPr sz="1900">
                <a:solidFill>
                  <a:srgbClr val="192330"/>
                </a:solidFill>
                <a:latin typeface="Aptos"/>
              </a:defRPr>
            </a:pPr>
            <a:r>
              <a:t>• [Current gap or challenge]</a:t>
            </a:r>
          </a:p>
          <a:p>
            <a:pPr>
              <a:spcAft>
                <a:spcPts val="1000"/>
              </a:spcAft>
              <a:defRPr sz="1900">
                <a:solidFill>
                  <a:srgbClr val="192330"/>
                </a:solidFill>
                <a:latin typeface="Aptos"/>
              </a:defRPr>
            </a:pPr>
            <a:r>
              <a:t>• [Motivation for the study]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Research Problem &amp; Objectives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03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46520"/>
            <a:ext cx="10972800" cy="25603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800" b="0">
                <a:solidFill>
                  <a:srgbClr val="5A6473"/>
                </a:solidFill>
                <a:latin typeface="Aptos"/>
              </a:rPr>
              <a:t>TIETCONF2026  |  Heidelberg, Germany  |  WWW.TIETCONF.IR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60" y="1325880"/>
            <a:ext cx="512064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1">
                <a:solidFill>
                  <a:srgbClr val="BE1818"/>
                </a:solidFill>
                <a:latin typeface="Aptos"/>
              </a:rPr>
              <a:t>RESEARCH PROBLEM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22960" y="1783080"/>
            <a:ext cx="5212080" cy="1234440"/>
          </a:xfrm>
          <a:prstGeom prst="roundRect">
            <a:avLst/>
          </a:prstGeom>
          <a:solidFill>
            <a:srgbClr val="F5F7FA"/>
          </a:solidFill>
          <a:ln>
            <a:solidFill>
              <a:srgbClr val="D2D7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960120" y="2235708"/>
            <a:ext cx="4937760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0">
                <a:solidFill>
                  <a:srgbClr val="5A6473"/>
                </a:solidFill>
                <a:latin typeface="Aptos"/>
              </a:rPr>
              <a:t>[State the main research problem]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09360" y="1325880"/>
            <a:ext cx="502920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1">
                <a:solidFill>
                  <a:srgbClr val="BE1818"/>
                </a:solidFill>
                <a:latin typeface="Aptos"/>
              </a:rPr>
              <a:t>OBJECTIVES / QUESTIONS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09360" y="1783080"/>
            <a:ext cx="5029200" cy="33832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  <a:defRPr sz="1800">
                <a:solidFill>
                  <a:srgbClr val="192330"/>
                </a:solidFill>
                <a:latin typeface="Aptos"/>
              </a:defRPr>
            </a:pPr>
            <a:r>
              <a:t>• [Objective 1]</a:t>
            </a:r>
          </a:p>
          <a:p>
            <a:pPr>
              <a:spcAft>
                <a:spcPts val="1000"/>
              </a:spcAft>
              <a:defRPr sz="1800">
                <a:solidFill>
                  <a:srgbClr val="192330"/>
                </a:solidFill>
                <a:latin typeface="Aptos"/>
              </a:defRPr>
            </a:pPr>
            <a:r>
              <a:t>• [Objective 2]</a:t>
            </a:r>
          </a:p>
          <a:p>
            <a:pPr>
              <a:spcAft>
                <a:spcPts val="1000"/>
              </a:spcAft>
              <a:defRPr sz="1800">
                <a:solidFill>
                  <a:srgbClr val="192330"/>
                </a:solidFill>
                <a:latin typeface="Aptos"/>
              </a:defRPr>
            </a:pPr>
            <a:r>
              <a:t>• [Objective 3]</a:t>
            </a:r>
          </a:p>
          <a:p>
            <a:pPr>
              <a:spcAft>
                <a:spcPts val="1000"/>
              </a:spcAft>
              <a:defRPr sz="1800">
                <a:solidFill>
                  <a:srgbClr val="192330"/>
                </a:solidFill>
                <a:latin typeface="Aptos"/>
              </a:defRPr>
            </a:pPr>
            <a:r>
              <a:t>• [Research question / hypothesis]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Methodology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04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46520"/>
            <a:ext cx="10972800" cy="25603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800" b="0">
                <a:solidFill>
                  <a:srgbClr val="5A6473"/>
                </a:solidFill>
                <a:latin typeface="Aptos"/>
              </a:rPr>
              <a:t>TIETCONF2026  |  Heidelberg, Germany  |  WWW.TIETCONF.IR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1520" y="1325880"/>
            <a:ext cx="6400800" cy="4526280"/>
          </a:xfrm>
          <a:prstGeom prst="roundRect">
            <a:avLst/>
          </a:prstGeom>
          <a:solidFill>
            <a:srgbClr val="F5F7FA"/>
          </a:solidFill>
          <a:ln>
            <a:solidFill>
              <a:srgbClr val="D2D7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68680" y="3424427"/>
            <a:ext cx="6126480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0">
                <a:solidFill>
                  <a:srgbClr val="5A6473"/>
                </a:solidFill>
                <a:latin typeface="Aptos"/>
              </a:rPr>
              <a:t>[Research design / workflow / model / diagram]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452360" y="1325880"/>
            <a:ext cx="384048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1">
                <a:solidFill>
                  <a:srgbClr val="BE1818"/>
                </a:solidFill>
                <a:latin typeface="Aptos"/>
              </a:rPr>
              <a:t>METHODS AT A GLANCE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452360" y="1783080"/>
            <a:ext cx="3977639" cy="3931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  <a:defRPr sz="1700">
                <a:solidFill>
                  <a:srgbClr val="192330"/>
                </a:solidFill>
                <a:latin typeface="Aptos"/>
              </a:defRPr>
            </a:pPr>
            <a:r>
              <a:t>• [Study design]</a:t>
            </a:r>
          </a:p>
          <a:p>
            <a:pPr>
              <a:spcAft>
                <a:spcPts val="1000"/>
              </a:spcAft>
              <a:defRPr sz="1700">
                <a:solidFill>
                  <a:srgbClr val="192330"/>
                </a:solidFill>
                <a:latin typeface="Aptos"/>
              </a:defRPr>
            </a:pPr>
            <a:r>
              <a:t>• [Sample / dataset]</a:t>
            </a:r>
          </a:p>
          <a:p>
            <a:pPr>
              <a:spcAft>
                <a:spcPts val="1000"/>
              </a:spcAft>
              <a:defRPr sz="1700">
                <a:solidFill>
                  <a:srgbClr val="192330"/>
                </a:solidFill>
                <a:latin typeface="Aptos"/>
              </a:defRPr>
            </a:pPr>
            <a:r>
              <a:t>• [Tools / instruments]</a:t>
            </a:r>
          </a:p>
          <a:p>
            <a:pPr>
              <a:spcAft>
                <a:spcPts val="1000"/>
              </a:spcAft>
              <a:defRPr sz="1700">
                <a:solidFill>
                  <a:srgbClr val="192330"/>
                </a:solidFill>
                <a:latin typeface="Aptos"/>
              </a:defRPr>
            </a:pPr>
            <a:r>
              <a:t>• [Analysis method]</a:t>
            </a:r>
          </a:p>
          <a:p>
            <a:pPr>
              <a:spcAft>
                <a:spcPts val="1000"/>
              </a:spcAft>
              <a:defRPr sz="1700">
                <a:solidFill>
                  <a:srgbClr val="192330"/>
                </a:solidFill>
                <a:latin typeface="Aptos"/>
              </a:defRPr>
            </a:pPr>
            <a:r>
              <a:t>• [Ethics / limitations if applicable]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Results / Key Findings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05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46520"/>
            <a:ext cx="10972800" cy="25603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800" b="0">
                <a:solidFill>
                  <a:srgbClr val="5A6473"/>
                </a:solidFill>
                <a:latin typeface="Aptos"/>
              </a:rPr>
              <a:t>TIETCONF2026  |  Heidelberg, Germany  |  WWW.TIETCONF.IR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1520" y="1325880"/>
            <a:ext cx="6583680" cy="4434840"/>
          </a:xfrm>
          <a:prstGeom prst="roundRect">
            <a:avLst/>
          </a:prstGeom>
          <a:solidFill>
            <a:srgbClr val="F5F7FA"/>
          </a:solidFill>
          <a:ln>
            <a:solidFill>
              <a:srgbClr val="D2D7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68680" y="3378708"/>
            <a:ext cx="6309360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0">
                <a:solidFill>
                  <a:srgbClr val="5A6473"/>
                </a:solidFill>
                <a:latin typeface="Aptos"/>
              </a:rPr>
              <a:t>[Chart / Graph / Table]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35240" y="1325880"/>
            <a:ext cx="365760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1">
                <a:solidFill>
                  <a:srgbClr val="BE1818"/>
                </a:solidFill>
                <a:latin typeface="Aptos"/>
              </a:rPr>
              <a:t>KEY FINDINGS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35240" y="1783080"/>
            <a:ext cx="3794760" cy="374903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  <a:defRPr sz="1800">
                <a:solidFill>
                  <a:srgbClr val="192330"/>
                </a:solidFill>
                <a:latin typeface="Aptos"/>
              </a:defRPr>
            </a:pPr>
            <a:r>
              <a:t>• [Finding 1]</a:t>
            </a:r>
          </a:p>
          <a:p>
            <a:pPr>
              <a:spcAft>
                <a:spcPts val="1000"/>
              </a:spcAft>
              <a:defRPr sz="1800">
                <a:solidFill>
                  <a:srgbClr val="192330"/>
                </a:solidFill>
                <a:latin typeface="Aptos"/>
              </a:defRPr>
            </a:pPr>
            <a:r>
              <a:t>• [Finding 2]</a:t>
            </a:r>
          </a:p>
          <a:p>
            <a:pPr>
              <a:spcAft>
                <a:spcPts val="1000"/>
              </a:spcAft>
              <a:defRPr sz="1800">
                <a:solidFill>
                  <a:srgbClr val="192330"/>
                </a:solidFill>
                <a:latin typeface="Aptos"/>
              </a:defRPr>
            </a:pPr>
            <a:r>
              <a:t>• [Finding 3]</a:t>
            </a:r>
          </a:p>
          <a:p>
            <a:pPr>
              <a:spcAft>
                <a:spcPts val="1000"/>
              </a:spcAft>
              <a:defRPr sz="1800">
                <a:solidFill>
                  <a:srgbClr val="192330"/>
                </a:solidFill>
                <a:latin typeface="Aptos"/>
              </a:defRPr>
            </a:pPr>
            <a:r>
              <a:t>• [Statistical / practical significance]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Results / Visual Evidence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06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46520"/>
            <a:ext cx="10972800" cy="25603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800" b="0">
                <a:solidFill>
                  <a:srgbClr val="5A6473"/>
                </a:solidFill>
                <a:latin typeface="Aptos"/>
              </a:rPr>
              <a:t>TIETCONF2026  |  Heidelberg, Germany  |  WWW.TIETCONF.IR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1520" y="1325880"/>
            <a:ext cx="5303520" cy="4480560"/>
          </a:xfrm>
          <a:prstGeom prst="roundRect">
            <a:avLst/>
          </a:prstGeom>
          <a:solidFill>
            <a:srgbClr val="F5F7FA"/>
          </a:solidFill>
          <a:ln>
            <a:solidFill>
              <a:srgbClr val="D2D7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68680" y="3401568"/>
            <a:ext cx="5029200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0">
                <a:solidFill>
                  <a:srgbClr val="5A6473"/>
                </a:solidFill>
                <a:latin typeface="Aptos"/>
              </a:rPr>
              <a:t>[Insert second chart / figure / comparison]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325880"/>
            <a:ext cx="5120640" cy="4480560"/>
          </a:xfrm>
          <a:prstGeom prst="roundRect">
            <a:avLst/>
          </a:prstGeom>
          <a:solidFill>
            <a:srgbClr val="F5F7FA"/>
          </a:solidFill>
          <a:ln>
            <a:solidFill>
              <a:srgbClr val="D2D7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6446520" y="3401568"/>
            <a:ext cx="4846320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0">
                <a:solidFill>
                  <a:srgbClr val="5A6473"/>
                </a:solidFill>
                <a:latin typeface="Aptos"/>
              </a:rPr>
              <a:t>[Insert image / table / model]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Discussion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07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46520"/>
            <a:ext cx="10972800" cy="25603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800" b="0">
                <a:solidFill>
                  <a:srgbClr val="5A6473"/>
                </a:solidFill>
                <a:latin typeface="Aptos"/>
              </a:rPr>
              <a:t>TIETCONF2026  |  Heidelberg, Germany  |  WWW.TIETCONF.IR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8680" y="1417320"/>
            <a:ext cx="10515600" cy="44805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  <a:defRPr sz="2000">
                <a:solidFill>
                  <a:srgbClr val="192330"/>
                </a:solidFill>
                <a:latin typeface="Aptos"/>
              </a:defRPr>
            </a:pPr>
            <a:r>
              <a:t>• [Interpretation of the main findings]</a:t>
            </a:r>
          </a:p>
          <a:p>
            <a:pPr>
              <a:spcAft>
                <a:spcPts val="1000"/>
              </a:spcAft>
              <a:defRPr sz="2000">
                <a:solidFill>
                  <a:srgbClr val="192330"/>
                </a:solidFill>
                <a:latin typeface="Aptos"/>
              </a:defRPr>
            </a:pPr>
            <a:r>
              <a:t>• [Comparison with previous studies]</a:t>
            </a:r>
          </a:p>
          <a:p>
            <a:pPr>
              <a:spcAft>
                <a:spcPts val="1000"/>
              </a:spcAft>
              <a:defRPr sz="2000">
                <a:solidFill>
                  <a:srgbClr val="192330"/>
                </a:solidFill>
                <a:latin typeface="Aptos"/>
              </a:defRPr>
            </a:pPr>
            <a:r>
              <a:t>• [Implications for science / engineering / technology]</a:t>
            </a:r>
          </a:p>
          <a:p>
            <a:pPr>
              <a:spcAft>
                <a:spcPts val="1000"/>
              </a:spcAft>
              <a:defRPr sz="2000">
                <a:solidFill>
                  <a:srgbClr val="192330"/>
                </a:solidFill>
                <a:latin typeface="Aptos"/>
              </a:defRPr>
            </a:pPr>
            <a:r>
              <a:t>• [Implications for business or practice]</a:t>
            </a:r>
          </a:p>
          <a:p>
            <a:pPr>
              <a:spcAft>
                <a:spcPts val="1000"/>
              </a:spcAft>
              <a:defRPr sz="2000">
                <a:solidFill>
                  <a:srgbClr val="192330"/>
                </a:solidFill>
                <a:latin typeface="Aptos"/>
              </a:defRPr>
            </a:pPr>
            <a:r>
              <a:t>• [Limitations and future work]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Conclusion &amp; Recommendations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08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46520"/>
            <a:ext cx="10972800" cy="25603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800" b="0">
                <a:solidFill>
                  <a:srgbClr val="5A6473"/>
                </a:solidFill>
                <a:latin typeface="Aptos"/>
              </a:rPr>
              <a:t>TIETCONF2026  |  Heidelberg, Germany  |  WWW.TIETCONF.IR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60" y="1325880"/>
            <a:ext cx="365760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1">
                <a:solidFill>
                  <a:srgbClr val="BE1818"/>
                </a:solidFill>
                <a:latin typeface="Aptos"/>
              </a:rPr>
              <a:t>TAKE-HOME MESSAGE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22960" y="1783080"/>
            <a:ext cx="10515600" cy="1143000"/>
          </a:xfrm>
          <a:prstGeom prst="roundRect">
            <a:avLst/>
          </a:prstGeom>
          <a:solidFill>
            <a:srgbClr val="F8F2F2"/>
          </a:solidFill>
          <a:ln>
            <a:solidFill>
              <a:srgbClr val="E1BEB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960120" y="2189988"/>
            <a:ext cx="10241280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0">
                <a:solidFill>
                  <a:srgbClr val="5A6473"/>
                </a:solidFill>
                <a:latin typeface="Aptos"/>
              </a:rPr>
              <a:t>[One-sentence main conclusion]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22960" y="3246120"/>
            <a:ext cx="548640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1">
                <a:solidFill>
                  <a:srgbClr val="BE1818"/>
                </a:solidFill>
                <a:latin typeface="Aptos"/>
              </a:rPr>
              <a:t>RECOMMENDATIONS / FUTURE WORK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960" y="3657600"/>
            <a:ext cx="10241280" cy="19202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  <a:defRPr sz="1900">
                <a:solidFill>
                  <a:srgbClr val="192330"/>
                </a:solidFill>
                <a:latin typeface="Aptos"/>
              </a:defRPr>
            </a:pPr>
            <a:r>
              <a:t>• [Recommendation 1]</a:t>
            </a:r>
          </a:p>
          <a:p>
            <a:pPr>
              <a:spcAft>
                <a:spcPts val="1000"/>
              </a:spcAft>
              <a:defRPr sz="1900">
                <a:solidFill>
                  <a:srgbClr val="192330"/>
                </a:solidFill>
                <a:latin typeface="Aptos"/>
              </a:defRPr>
            </a:pPr>
            <a:r>
              <a:t>• [Recommendation 2]</a:t>
            </a:r>
          </a:p>
          <a:p>
            <a:pPr>
              <a:spcAft>
                <a:spcPts val="1000"/>
              </a:spcAft>
              <a:defRPr sz="1900">
                <a:solidFill>
                  <a:srgbClr val="192330"/>
                </a:solidFill>
                <a:latin typeface="Aptos"/>
              </a:defRPr>
            </a:pPr>
            <a:r>
              <a:t>• [Future research direction]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References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09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46520"/>
            <a:ext cx="10972800" cy="25603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800" b="0">
                <a:solidFill>
                  <a:srgbClr val="5A6473"/>
                </a:solidFill>
                <a:latin typeface="Aptos"/>
              </a:rPr>
              <a:t>TIETCONF2026  |  Heidelberg, Germany  |  WWW.TIETCONF.IR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22960" y="1371600"/>
            <a:ext cx="10515600" cy="4389120"/>
          </a:xfrm>
          <a:prstGeom prst="roundRect">
            <a:avLst/>
          </a:prstGeom>
          <a:solidFill>
            <a:srgbClr val="F5F7FA"/>
          </a:solidFill>
          <a:ln>
            <a:solidFill>
              <a:srgbClr val="D2D7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960120" y="3401568"/>
            <a:ext cx="10241280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0">
                <a:solidFill>
                  <a:srgbClr val="5A6473"/>
                </a:solidFill>
                <a:latin typeface="Aptos"/>
              </a:rPr>
              <a:t>[Insert 3–8 key references in your preferred citation style]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400" y="5897880"/>
            <a:ext cx="1024128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200" b="0">
                <a:solidFill>
                  <a:srgbClr val="5A6473"/>
                </a:solidFill>
                <a:latin typeface="Aptos"/>
              </a:rPr>
              <a:t>Tip: Keep references concise and readable. Use the full list in the paper if needed.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1D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914400" y="2148840"/>
            <a:ext cx="10332720" cy="7315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3800" b="1">
                <a:solidFill>
                  <a:srgbClr val="FFFFFF"/>
                </a:solidFill>
                <a:latin typeface="Aptos"/>
              </a:rPr>
              <a:t>THANK YOU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2971800"/>
            <a:ext cx="10332720" cy="5029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2100" b="1">
                <a:solidFill>
                  <a:srgbClr val="DAA02A"/>
                </a:solidFill>
                <a:latin typeface="Aptos"/>
              </a:rPr>
              <a:t>[Questions &amp; Discussion]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97280" y="3977639"/>
            <a:ext cx="9966960" cy="7315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500" b="0">
                <a:solidFill>
                  <a:srgbClr val="FFFFFF"/>
                </a:solidFill>
                <a:latin typeface="Aptos"/>
              </a:rPr>
              <a:t>11th International Conference on Science, Engineering, and the Role of Technology in New Businesses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5166360"/>
            <a:ext cx="10332720" cy="4114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400" b="1">
                <a:solidFill>
                  <a:srgbClr val="DAA02A"/>
                </a:solidFill>
                <a:latin typeface="Aptos"/>
              </a:rPr>
              <a:t>TIETCONF2026  •  Heidelberg, Germany  •  WWW.TIETCONF.IR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75C7D2D-1F57-FD18-9CBF-47A44F72F9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2303" y="210312"/>
            <a:ext cx="1847088" cy="184708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533</Words>
  <Application>Microsoft Office PowerPoint</Application>
  <PresentationFormat>Widescreen</PresentationFormat>
  <Paragraphs>84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Aptos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ASUS</cp:lastModifiedBy>
  <cp:revision>2</cp:revision>
  <dcterms:created xsi:type="dcterms:W3CDTF">2013-01-27T09:14:16Z</dcterms:created>
  <dcterms:modified xsi:type="dcterms:W3CDTF">2026-08-16T10:36:49Z</dcterms:modified>
  <cp:category/>
</cp:coreProperties>
</file>